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31"/>
  </p:notesMasterIdLst>
  <p:sldIdLst>
    <p:sldId id="256" r:id="rId5"/>
    <p:sldId id="285" r:id="rId6"/>
    <p:sldId id="282" r:id="rId7"/>
    <p:sldId id="300" r:id="rId8"/>
    <p:sldId id="283" r:id="rId9"/>
    <p:sldId id="284" r:id="rId10"/>
    <p:sldId id="305" r:id="rId11"/>
    <p:sldId id="306" r:id="rId12"/>
    <p:sldId id="307" r:id="rId13"/>
    <p:sldId id="286" r:id="rId14"/>
    <p:sldId id="287" r:id="rId15"/>
    <p:sldId id="302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299" r:id="rId26"/>
    <p:sldId id="301" r:id="rId27"/>
    <p:sldId id="289" r:id="rId28"/>
    <p:sldId id="303" r:id="rId29"/>
    <p:sldId id="304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6332" autoAdjust="0"/>
  </p:normalViewPr>
  <p:slideViewPr>
    <p:cSldViewPr>
      <p:cViewPr varScale="1">
        <p:scale>
          <a:sx n="88" d="100"/>
          <a:sy n="88" d="100"/>
        </p:scale>
        <p:origin x="-30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5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358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1" name="Group 19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525A28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90" name="Group 18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grpSp>
            <p:nvGrpSpPr>
              <p:cNvPr id="3089" name="Group 17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864" cy="4320"/>
                <a:chOff x="0" y="0"/>
                <a:chExt cx="864" cy="4320"/>
              </a:xfrm>
            </p:grpSpPr>
            <p:sp>
              <p:nvSpPr>
                <p:cNvPr id="308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64" cy="4320"/>
                </a:xfrm>
                <a:prstGeom prst="rect">
                  <a:avLst/>
                </a:prstGeom>
                <a:gradFill rotWithShape="1">
                  <a:gsLst>
                    <a:gs pos="0">
                      <a:srgbClr val="483018"/>
                    </a:gs>
                    <a:gs pos="100000">
                      <a:srgbClr val="E3C16B"/>
                    </a:gs>
                  </a:gsLst>
                  <a:lin ang="27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3085" name="Picture 13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>
                  <a:off x="0" y="0"/>
                  <a:ext cx="864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sp>
            <p:nvSpPr>
              <p:cNvPr id="3082" name="Line 10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083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1600200" y="1676400"/>
            <a:ext cx="7239000" cy="1470025"/>
          </a:xfrm>
          <a:effectLst>
            <a:outerShdw dist="53882" dir="2700000" algn="ctr" rotWithShape="0">
              <a:schemeClr val="tx1">
                <a:alpha val="50000"/>
              </a:schemeClr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52400"/>
            <a:ext cx="180975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52400"/>
            <a:ext cx="527685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524000"/>
            <a:ext cx="35433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2" name="Group 1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gradFill rotWithShape="1">
              <a:gsLst>
                <a:gs pos="0">
                  <a:srgbClr val="483018"/>
                </a:gs>
                <a:gs pos="100000">
                  <a:srgbClr val="737F39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41" name="Group 17"/>
            <p:cNvGrpSpPr>
              <a:grpSpLocks/>
            </p:cNvGrpSpPr>
            <p:nvPr userDrawn="1"/>
          </p:nvGrpSpPr>
          <p:grpSpPr bwMode="auto">
            <a:xfrm>
              <a:off x="0" y="0"/>
              <a:ext cx="864" cy="4320"/>
              <a:chOff x="0" y="0"/>
              <a:chExt cx="864" cy="4320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0" y="0"/>
                <a:ext cx="864" cy="4320"/>
              </a:xfrm>
              <a:prstGeom prst="rect">
                <a:avLst/>
              </a:prstGeom>
              <a:gradFill rotWithShape="1">
                <a:gsLst>
                  <a:gs pos="0">
                    <a:srgbClr val="483018"/>
                  </a:gs>
                  <a:gs pos="100000">
                    <a:srgbClr val="E3C16B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1038" name="Picture 14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auto">
              <a:xfrm>
                <a:off x="0" y="0"/>
                <a:ext cx="864" cy="9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39" name="Line 15"/>
              <p:cNvSpPr>
                <a:spLocks noChangeShapeType="1"/>
              </p:cNvSpPr>
              <p:nvPr/>
            </p:nvSpPr>
            <p:spPr bwMode="auto">
              <a:xfrm>
                <a:off x="864" y="0"/>
                <a:ext cx="0" cy="4320"/>
              </a:xfrm>
              <a:prstGeom prst="line">
                <a:avLst/>
              </a:prstGeom>
              <a:noFill/>
              <a:ln w="9525">
                <a:solidFill>
                  <a:srgbClr val="68452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371600" y="1447800"/>
            <a:ext cx="7620000" cy="5257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52400"/>
            <a:ext cx="7239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524000"/>
            <a:ext cx="7239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E3C16B"/>
          </a:solidFill>
          <a:latin typeface="Times New Roman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•"/>
        <a:defRPr sz="3200">
          <a:solidFill>
            <a:srgbClr val="525A28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§"/>
        <a:defRPr sz="2800">
          <a:solidFill>
            <a:srgbClr val="525A28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Font typeface="Wingdings" pitchFamily="2" charset="2"/>
        <a:buChar char="ü"/>
        <a:defRPr sz="2400">
          <a:solidFill>
            <a:srgbClr val="525A28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SzPct val="70000"/>
        <a:buFont typeface="Wingdings" pitchFamily="2" charset="2"/>
        <a:buChar char="v"/>
        <a:defRPr sz="2000">
          <a:solidFill>
            <a:srgbClr val="525A28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6633"/>
        </a:buClr>
        <a:buChar char="»"/>
        <a:defRPr sz="2000">
          <a:solidFill>
            <a:srgbClr val="525A28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noProof="0" smtClean="0"/>
              <a:t>C’est à toi! 2</a:t>
            </a:r>
            <a:endParaRPr lang="fr-FR" sz="4800" noProof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2895600"/>
            <a:ext cx="6400800" cy="2362200"/>
          </a:xfrm>
          <a:noFill/>
          <a:ln/>
        </p:spPr>
        <p:txBody>
          <a:bodyPr/>
          <a:lstStyle/>
          <a:p>
            <a:r>
              <a:rPr lang="fr-FR" noProof="0" dirty="0" smtClean="0"/>
              <a:t>Unité 1 – Les fêtes</a:t>
            </a:r>
          </a:p>
          <a:p>
            <a:r>
              <a:rPr lang="fr-FR" noProof="0" dirty="0" smtClean="0"/>
              <a:t>Revue</a:t>
            </a:r>
          </a:p>
          <a:p>
            <a:r>
              <a:rPr lang="fr-FR" noProof="0" dirty="0" smtClean="0"/>
              <a:t>Les chiffres </a:t>
            </a:r>
            <a:endParaRPr lang="fr-FR" noProof="0" dirty="0"/>
          </a:p>
        </p:txBody>
      </p:sp>
      <p:pic>
        <p:nvPicPr>
          <p:cNvPr id="1026" name="Picture 2" descr="C:\Documents and Settings\Michael\Local Settings\Temporary Internet Files\Content.IE5\2303URME\MC90036357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2717696" cy="3039771"/>
          </a:xfrm>
          <a:prstGeom prst="rect">
            <a:avLst/>
          </a:prstGeom>
          <a:noFill/>
        </p:spPr>
      </p:pic>
      <p:pic>
        <p:nvPicPr>
          <p:cNvPr id="1027" name="Picture 3" descr="C:\Documents and Settings\Michael\Local Settings\Temporary Internet Files\Content.IE5\T3QP2G2F\MC900022823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572000"/>
            <a:ext cx="3048000" cy="2065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Directions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Je </a:t>
            </a:r>
            <a:r>
              <a:rPr lang="en-US" dirty="0" err="1"/>
              <a:t>vais</a:t>
            </a:r>
            <a:r>
              <a:rPr lang="en-US" dirty="0"/>
              <a:t> </a:t>
            </a:r>
            <a:r>
              <a:rPr lang="en-US" dirty="0" err="1"/>
              <a:t>montrer</a:t>
            </a:r>
            <a:r>
              <a:rPr lang="en-US" dirty="0"/>
              <a:t> un </a:t>
            </a:r>
            <a:r>
              <a:rPr lang="en-US" dirty="0" err="1"/>
              <a:t>numéro</a:t>
            </a:r>
            <a:r>
              <a:rPr lang="en-US" dirty="0"/>
              <a:t>.</a:t>
            </a:r>
          </a:p>
        </p:txBody>
      </p:sp>
      <p:sp>
        <p:nvSpPr>
          <p:cNvPr id="183300" name="Text Box 4"/>
          <p:cNvSpPr txBox="1">
            <a:spLocks noChangeArrowheads="1"/>
          </p:cNvSpPr>
          <p:nvPr/>
        </p:nvSpPr>
        <p:spPr bwMode="auto">
          <a:xfrm>
            <a:off x="2133600" y="3048000"/>
            <a:ext cx="4267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 err="1"/>
              <a:t>v</a:t>
            </a:r>
            <a:r>
              <a:rPr lang="en-US" sz="4000" dirty="0" err="1" smtClean="0"/>
              <a:t>ingt-sept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33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  <p:bldP spid="18330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Directions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Avec le tableau, </a:t>
            </a:r>
            <a:r>
              <a:rPr lang="en-US" dirty="0" err="1"/>
              <a:t>écrivez</a:t>
            </a:r>
            <a:r>
              <a:rPr lang="en-US" dirty="0"/>
              <a:t> le </a:t>
            </a:r>
            <a:r>
              <a:rPr lang="en-US" dirty="0" err="1"/>
              <a:t>numéro</a:t>
            </a:r>
            <a:r>
              <a:rPr lang="en-US" dirty="0"/>
              <a:t> </a:t>
            </a:r>
            <a:r>
              <a:rPr lang="en-US" dirty="0" err="1" smtClean="0"/>
              <a:t>correspondant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84324" name="Text Box 4"/>
          <p:cNvSpPr txBox="1">
            <a:spLocks noChangeArrowheads="1"/>
          </p:cNvSpPr>
          <p:nvPr/>
        </p:nvSpPr>
        <p:spPr bwMode="auto">
          <a:xfrm>
            <a:off x="2514600" y="28194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 dirty="0" smtClean="0"/>
              <a:t>27</a:t>
            </a:r>
            <a:endParaRPr lang="en-US" sz="17200" dirty="0"/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685800" y="52578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vingt-sept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4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4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/>
      <p:bldP spid="184324" grpId="0"/>
      <p:bldP spid="18432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Directions</a:t>
            </a:r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Vous comprenez?</a:t>
            </a:r>
          </a:p>
          <a:p>
            <a:r>
              <a:rPr lang="en-US"/>
              <a:t>Vous êtes prêts?</a:t>
            </a:r>
          </a:p>
          <a:p>
            <a:r>
              <a:rPr lang="en-US"/>
              <a:t>Allons-y!</a:t>
            </a:r>
          </a:p>
        </p:txBody>
      </p:sp>
    </p:spTree>
    <p:extLst>
      <p:ext uri="{BB962C8B-B14F-4D97-AF65-F5344CB8AC3E}">
        <p14:creationId xmlns:p14="http://schemas.microsoft.com/office/powerpoint/2010/main" val="2071530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</a:t>
            </a:r>
          </a:p>
        </p:txBody>
      </p:sp>
      <p:sp>
        <p:nvSpPr>
          <p:cNvPr id="187396" name="Text Box 4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19</a:t>
            </a:r>
          </a:p>
        </p:txBody>
      </p:sp>
      <p:sp>
        <p:nvSpPr>
          <p:cNvPr id="187398" name="Rectangle 6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dix-neuf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73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7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6" grpId="0"/>
      <p:bldP spid="18739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</a:t>
            </a:r>
          </a:p>
        </p:txBody>
      </p:sp>
      <p:sp>
        <p:nvSpPr>
          <p:cNvPr id="189443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24</a:t>
            </a:r>
          </a:p>
        </p:txBody>
      </p:sp>
      <p:sp>
        <p:nvSpPr>
          <p:cNvPr id="189444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vingt-quatre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9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94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9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/>
      <p:bldP spid="18944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</a:t>
            </a:r>
          </a:p>
        </p:txBody>
      </p:sp>
      <p:sp>
        <p:nvSpPr>
          <p:cNvPr id="188419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31</a:t>
            </a: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trente et 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4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8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/>
      <p:bldP spid="18842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190467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65</a:t>
            </a: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soixante-cinq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04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0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/>
      <p:bldP spid="19046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191491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71</a:t>
            </a:r>
          </a:p>
        </p:txBody>
      </p:sp>
      <p:sp>
        <p:nvSpPr>
          <p:cNvPr id="191492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soixante-onze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14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1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/>
      <p:bldP spid="19149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#6</a:t>
            </a:r>
          </a:p>
        </p:txBody>
      </p:sp>
      <p:sp>
        <p:nvSpPr>
          <p:cNvPr id="192515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78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soixante-dix-huit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2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2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5" grpId="0"/>
      <p:bldP spid="19251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#7</a:t>
            </a:r>
          </a:p>
        </p:txBody>
      </p:sp>
      <p:sp>
        <p:nvSpPr>
          <p:cNvPr id="193539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 dirty="0"/>
              <a:t>82</a:t>
            </a:r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 dirty="0" err="1">
                <a:latin typeface="Comic Sans MS" pitchFamily="66" charset="0"/>
              </a:rPr>
              <a:t>quatre-vingt-deux</a:t>
            </a:r>
            <a:endParaRPr lang="en-US" sz="5400" i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3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3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3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3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3539" grpId="0"/>
      <p:bldP spid="19354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Quelle</a:t>
            </a:r>
            <a:r>
              <a:rPr lang="en-US" dirty="0" smtClean="0"/>
              <a:t> date?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Quel</a:t>
            </a:r>
            <a:r>
              <a:rPr lang="en-US" dirty="0" smtClean="0"/>
              <a:t> </a:t>
            </a:r>
            <a:r>
              <a:rPr lang="en-US" dirty="0" err="1" smtClean="0"/>
              <a:t>chiffre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? …</a:t>
            </a:r>
          </a:p>
          <a:p>
            <a:pPr lvl="1"/>
            <a:r>
              <a:rPr lang="en-US" dirty="0" err="1" smtClean="0"/>
              <a:t>Trente-trois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Soixante</a:t>
            </a:r>
            <a:r>
              <a:rPr lang="en-US" dirty="0" smtClean="0"/>
              <a:t>- </a:t>
            </a:r>
            <a:r>
              <a:rPr lang="en-US" dirty="0" err="1" smtClean="0"/>
              <a:t>trois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Soixante-treize</a:t>
            </a:r>
            <a:r>
              <a:rPr lang="en-US" dirty="0" smtClean="0"/>
              <a:t>?</a:t>
            </a:r>
          </a:p>
          <a:p>
            <a:pPr lvl="1"/>
            <a:endParaRPr lang="en-US" dirty="0" smtClean="0"/>
          </a:p>
          <a:p>
            <a:r>
              <a:rPr lang="en-US" dirty="0" err="1" smtClean="0"/>
              <a:t>Révisons</a:t>
            </a:r>
            <a:r>
              <a:rPr lang="en-US" dirty="0" smtClean="0"/>
              <a:t> les </a:t>
            </a:r>
            <a:r>
              <a:rPr lang="en-US" dirty="0" err="1" smtClean="0"/>
              <a:t>numéros</a:t>
            </a:r>
            <a:r>
              <a:rPr lang="en-US" dirty="0" smtClean="0"/>
              <a:t>!</a:t>
            </a:r>
          </a:p>
          <a:p>
            <a:r>
              <a:rPr lang="en-US" dirty="0" err="1" smtClean="0"/>
              <a:t>Sortez</a:t>
            </a:r>
            <a:r>
              <a:rPr lang="en-US" dirty="0" smtClean="0"/>
              <a:t> un tableau, un </a:t>
            </a:r>
            <a:r>
              <a:rPr lang="en-US" dirty="0" err="1" smtClean="0"/>
              <a:t>feutre</a:t>
            </a:r>
            <a:r>
              <a:rPr lang="en-US" dirty="0" smtClean="0"/>
              <a:t>, et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gomme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53050" y="2095500"/>
            <a:ext cx="3886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33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57800" y="2600980"/>
            <a:ext cx="400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63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1150" y="3058180"/>
            <a:ext cx="32194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525A28"/>
                </a:solidFill>
              </a:rPr>
              <a:t>73</a:t>
            </a:r>
            <a:endParaRPr lang="en-US" sz="2800" b="1" i="1" dirty="0">
              <a:solidFill>
                <a:srgbClr val="525A2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2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2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  <p:bldP spid="4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#8</a:t>
            </a:r>
          </a:p>
        </p:txBody>
      </p:sp>
      <p:sp>
        <p:nvSpPr>
          <p:cNvPr id="194563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99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quatre-vingt-dix-neuf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45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4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3" grpId="0"/>
      <p:bldP spid="19456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#9</a:t>
            </a:r>
          </a:p>
        </p:txBody>
      </p:sp>
      <p:sp>
        <p:nvSpPr>
          <p:cNvPr id="195587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123</a:t>
            </a:r>
          </a:p>
        </p:txBody>
      </p:sp>
      <p:sp>
        <p:nvSpPr>
          <p:cNvPr id="195588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cent vingt-trois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55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5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7" grpId="0"/>
      <p:bldP spid="19558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#10</a:t>
            </a: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/>
              <a:t>321</a:t>
            </a: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trois cent vingt et un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/>
      <p:bldP spid="19661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#10</a:t>
            </a:r>
          </a:p>
        </p:txBody>
      </p:sp>
      <p:sp>
        <p:nvSpPr>
          <p:cNvPr id="196611" name="Text Box 3"/>
          <p:cNvSpPr txBox="1">
            <a:spLocks noChangeArrowheads="1"/>
          </p:cNvSpPr>
          <p:nvPr/>
        </p:nvSpPr>
        <p:spPr bwMode="auto">
          <a:xfrm>
            <a:off x="2667000" y="1828800"/>
            <a:ext cx="4267200" cy="271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7200" dirty="0"/>
              <a:t>321</a:t>
            </a: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762000" y="4343400"/>
            <a:ext cx="77724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sz="5400" i="1">
                <a:latin typeface="Comic Sans MS" pitchFamily="66" charset="0"/>
              </a:rPr>
              <a:t>trois cent vingt et un</a:t>
            </a:r>
          </a:p>
        </p:txBody>
      </p:sp>
    </p:spTree>
    <p:extLst>
      <p:ext uri="{BB962C8B-B14F-4D97-AF65-F5344CB8AC3E}">
        <p14:creationId xmlns:p14="http://schemas.microsoft.com/office/powerpoint/2010/main" val="3266328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6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6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1" grpId="0"/>
      <p:bldP spid="19661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2 </a:t>
            </a:r>
            <a:endParaRPr lang="en-US" dirty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Maintenant</a:t>
            </a:r>
            <a:r>
              <a:rPr lang="en-US" dirty="0" smtClean="0"/>
              <a:t> je </a:t>
            </a:r>
            <a:r>
              <a:rPr lang="en-US" dirty="0" err="1" smtClean="0"/>
              <a:t>vais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dire </a:t>
            </a:r>
            <a:r>
              <a:rPr lang="en-US" dirty="0" err="1" smtClean="0"/>
              <a:t>oralement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série</a:t>
            </a:r>
            <a:r>
              <a:rPr lang="en-US" dirty="0" smtClean="0"/>
              <a:t> de 5 </a:t>
            </a:r>
            <a:r>
              <a:rPr lang="en-US" dirty="0" err="1" smtClean="0"/>
              <a:t>chiffres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Ecrivez</a:t>
            </a:r>
            <a:r>
              <a:rPr lang="en-US" dirty="0"/>
              <a:t> 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chiffres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tableau.</a:t>
            </a:r>
          </a:p>
          <a:p>
            <a:r>
              <a:rPr lang="en-US" dirty="0" err="1" smtClean="0"/>
              <a:t>Comparez</a:t>
            </a:r>
            <a:r>
              <a:rPr lang="en-US" dirty="0" smtClean="0"/>
              <a:t> avec un </a:t>
            </a:r>
            <a:r>
              <a:rPr lang="en-US" dirty="0" err="1" smtClean="0"/>
              <a:t>partenaire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êtes</a:t>
            </a:r>
            <a:r>
              <a:rPr lang="en-US" dirty="0"/>
              <a:t> </a:t>
            </a:r>
            <a:r>
              <a:rPr lang="en-US" dirty="0" err="1"/>
              <a:t>prêts</a:t>
            </a:r>
            <a:r>
              <a:rPr lang="en-US" dirty="0"/>
              <a:t>?</a:t>
            </a:r>
          </a:p>
          <a:p>
            <a:r>
              <a:rPr lang="en-US" dirty="0" err="1"/>
              <a:t>Allons</a:t>
            </a:r>
            <a:r>
              <a:rPr lang="en-US" dirty="0"/>
              <a:t>-y!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6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524000"/>
            <a:ext cx="7239000" cy="3886200"/>
          </a:xfrm>
        </p:spPr>
        <p:txBody>
          <a:bodyPr/>
          <a:lstStyle/>
          <a:p>
            <a:r>
              <a:rPr lang="en-US" dirty="0" err="1" smtClean="0"/>
              <a:t>Prenez</a:t>
            </a:r>
            <a:r>
              <a:rPr lang="en-US" dirty="0" smtClean="0"/>
              <a:t> la </a:t>
            </a:r>
            <a:r>
              <a:rPr lang="en-US" dirty="0" err="1" smtClean="0"/>
              <a:t>feuille</a:t>
            </a:r>
            <a:r>
              <a:rPr lang="en-US" dirty="0" smtClean="0"/>
              <a:t> de </a:t>
            </a:r>
            <a:r>
              <a:rPr lang="en-US" dirty="0" err="1" smtClean="0"/>
              <a:t>papier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je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donne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Ecrivez</a:t>
            </a:r>
            <a:r>
              <a:rPr lang="en-US" dirty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nom.</a:t>
            </a:r>
          </a:p>
          <a:p>
            <a:r>
              <a:rPr lang="en-US" dirty="0" err="1" smtClean="0"/>
              <a:t>Ecrivez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numéro</a:t>
            </a:r>
            <a:r>
              <a:rPr lang="en-US" dirty="0" smtClean="0"/>
              <a:t> de </a:t>
            </a:r>
            <a:r>
              <a:rPr lang="en-US" dirty="0" err="1" smtClean="0"/>
              <a:t>téléphone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française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Exemple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 smtClean="0"/>
              <a:t>			203 205 23-45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1066800" y="5791199"/>
            <a:ext cx="779893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Deux</a:t>
            </a:r>
            <a:r>
              <a:rPr lang="en-US" dirty="0" smtClean="0"/>
              <a:t>-cent-</a:t>
            </a:r>
            <a:r>
              <a:rPr lang="en-US" dirty="0" err="1" smtClean="0"/>
              <a:t>trois</a:t>
            </a:r>
            <a:r>
              <a:rPr lang="en-US" dirty="0" smtClean="0"/>
              <a:t> / </a:t>
            </a:r>
            <a:r>
              <a:rPr lang="en-US" dirty="0" err="1" smtClean="0"/>
              <a:t>deux</a:t>
            </a:r>
            <a:r>
              <a:rPr lang="en-US" dirty="0" smtClean="0"/>
              <a:t>-cent-</a:t>
            </a:r>
            <a:r>
              <a:rPr lang="en-US" dirty="0" err="1" smtClean="0"/>
              <a:t>cinq</a:t>
            </a:r>
            <a:r>
              <a:rPr lang="en-US" dirty="0" smtClean="0"/>
              <a:t> /  </a:t>
            </a:r>
            <a:r>
              <a:rPr lang="en-US" dirty="0" err="1" smtClean="0"/>
              <a:t>vingt-trois</a:t>
            </a:r>
            <a:r>
              <a:rPr lang="en-US" dirty="0" smtClean="0"/>
              <a:t>  / </a:t>
            </a:r>
            <a:r>
              <a:rPr lang="en-US" dirty="0" err="1" smtClean="0"/>
              <a:t>quarante-cinq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516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6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Activités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Donnez-moi</a:t>
            </a:r>
            <a:r>
              <a:rPr lang="en-US" dirty="0" smtClean="0"/>
              <a:t> les </a:t>
            </a:r>
            <a:r>
              <a:rPr lang="en-US" dirty="0" err="1" smtClean="0"/>
              <a:t>papiers</a:t>
            </a:r>
            <a:r>
              <a:rPr lang="en-US" dirty="0" smtClean="0"/>
              <a:t> </a:t>
            </a:r>
          </a:p>
          <a:p>
            <a:r>
              <a:rPr lang="en-US" dirty="0" err="1"/>
              <a:t>L</a:t>
            </a:r>
            <a:r>
              <a:rPr lang="en-US" dirty="0" err="1" smtClean="0"/>
              <a:t>evez-vous</a:t>
            </a:r>
            <a:r>
              <a:rPr lang="en-US" dirty="0" smtClean="0"/>
              <a:t>.</a:t>
            </a:r>
          </a:p>
          <a:p>
            <a:r>
              <a:rPr lang="en-US" dirty="0" smtClean="0"/>
              <a:t>Je </a:t>
            </a:r>
            <a:r>
              <a:rPr lang="en-US" dirty="0" err="1" smtClean="0"/>
              <a:t>vais</a:t>
            </a:r>
            <a:r>
              <a:rPr lang="en-US" dirty="0" smtClean="0"/>
              <a:t> lire le </a:t>
            </a:r>
            <a:r>
              <a:rPr lang="en-US" dirty="0" err="1" smtClean="0"/>
              <a:t>numéro</a:t>
            </a:r>
            <a:r>
              <a:rPr lang="en-US" dirty="0" smtClean="0"/>
              <a:t> de </a:t>
            </a:r>
            <a:r>
              <a:rPr lang="en-US" dirty="0" err="1" smtClean="0"/>
              <a:t>téléphone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reconnaissez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numéro</a:t>
            </a:r>
            <a:r>
              <a:rPr lang="en-US" dirty="0" smtClean="0"/>
              <a:t>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levez</a:t>
            </a:r>
            <a:r>
              <a:rPr lang="en-US" dirty="0" smtClean="0"/>
              <a:t> la main et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pouvez</a:t>
            </a:r>
            <a:r>
              <a:rPr lang="en-US" dirty="0" smtClean="0"/>
              <a:t>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rasseoir</a:t>
            </a:r>
            <a:r>
              <a:rPr lang="en-US" smtClean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5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6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6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47888"/>
            <a:ext cx="35814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1 – un</a:t>
            </a:r>
          </a:p>
          <a:p>
            <a:r>
              <a:rPr lang="fr-FR" sz="4000" dirty="0">
                <a:solidFill>
                  <a:schemeClr val="tx1"/>
                </a:solidFill>
              </a:rPr>
              <a:t>2 – deux</a:t>
            </a:r>
          </a:p>
          <a:p>
            <a:r>
              <a:rPr lang="fr-FR" sz="4000" dirty="0">
                <a:solidFill>
                  <a:schemeClr val="tx1"/>
                </a:solidFill>
              </a:rPr>
              <a:t>3 – trois</a:t>
            </a:r>
          </a:p>
          <a:p>
            <a:r>
              <a:rPr lang="fr-FR" sz="4000" dirty="0">
                <a:solidFill>
                  <a:schemeClr val="tx1"/>
                </a:solidFill>
              </a:rPr>
              <a:t>4 – quatre</a:t>
            </a:r>
          </a:p>
          <a:p>
            <a:r>
              <a:rPr lang="fr-FR" sz="4000" dirty="0">
                <a:solidFill>
                  <a:schemeClr val="tx1"/>
                </a:solidFill>
              </a:rPr>
              <a:t>5 – cinq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4876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6 – six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7 – sept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8 – huit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9 – neuf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10 – dix</a:t>
            </a:r>
            <a:endParaRPr lang="fr-FR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Les chiffres: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2147888"/>
            <a:ext cx="3581400" cy="4114800"/>
          </a:xfrm>
        </p:spPr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11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12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13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14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sz="4000" dirty="0">
              <a:solidFill>
                <a:schemeClr val="tx1"/>
              </a:solidFill>
            </a:endParaRPr>
          </a:p>
          <a:p>
            <a:r>
              <a:rPr lang="fr-FR" sz="4000" dirty="0" smtClean="0">
                <a:solidFill>
                  <a:schemeClr val="tx1"/>
                </a:solidFill>
              </a:rPr>
              <a:t>15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257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16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17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18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19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 smtClean="0">
                <a:latin typeface="+mn-lt"/>
              </a:rPr>
              <a:t>20 </a:t>
            </a:r>
            <a:r>
              <a:rPr lang="fr-FR" sz="4000" dirty="0">
                <a:latin typeface="+mn-lt"/>
              </a:rPr>
              <a:t>– </a:t>
            </a:r>
            <a:r>
              <a:rPr lang="fr-FR" sz="4000" dirty="0" smtClean="0"/>
              <a:t>_______</a:t>
            </a:r>
            <a:endParaRPr lang="fr-FR" sz="3200" dirty="0">
              <a:latin typeface="+mn-lt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84785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onze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00250" y="2857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douze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981200" y="3619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treize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09800" y="4343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quatorze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076450" y="50673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quinze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71500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seize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5734050" y="2895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dix-sept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5753100" y="36195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dix-huit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5772150" y="4343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dix-neuf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5791200" y="50673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vingt</a:t>
            </a:r>
            <a:endParaRPr lang="fr-FR" sz="4000" dirty="0">
              <a:latin typeface="+mn-lt"/>
            </a:endParaRP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2095500" y="5715000"/>
            <a:ext cx="5791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21 - ___________</a:t>
            </a:r>
            <a:endParaRPr lang="fr-FR" sz="4000" dirty="0">
              <a:latin typeface="+mn-lt"/>
            </a:endParaRPr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3581400" y="57150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vingt et un*</a:t>
            </a:r>
            <a:endParaRPr lang="fr-FR" sz="4000" dirty="0">
              <a:latin typeface="+mn-lt"/>
            </a:endParaRPr>
          </a:p>
        </p:txBody>
      </p:sp>
      <p:sp>
        <p:nvSpPr>
          <p:cNvPr id="17" name="Right Arrow 16"/>
          <p:cNvSpPr/>
          <p:nvPr/>
        </p:nvSpPr>
        <p:spPr>
          <a:xfrm rot="1820502">
            <a:off x="-123814" y="3296632"/>
            <a:ext cx="5943600" cy="1600200"/>
          </a:xfrm>
          <a:prstGeom prst="rightArrow">
            <a:avLst>
              <a:gd name="adj1" fmla="val 50000"/>
              <a:gd name="adj2" fmla="val 57143"/>
            </a:avLst>
          </a:prstGeom>
          <a:solidFill>
            <a:srgbClr val="737F39"/>
          </a:solidFill>
          <a:ln>
            <a:solidFill>
              <a:srgbClr val="E3C16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smtClean="0">
                <a:latin typeface="Comic Sans MS" pitchFamily="66" charset="0"/>
              </a:rPr>
              <a:t>Pas de trait d’union! (-)</a:t>
            </a:r>
            <a:endParaRPr lang="fr-FR" sz="3200" b="1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3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36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536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36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5360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3" grpId="0" uiExpand="1" build="p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+mn-lt"/>
              </a:rPr>
              <a:t>Les chiffres:</a:t>
            </a:r>
          </a:p>
        </p:txBody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1600" y="2147888"/>
            <a:ext cx="35814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10 – dix</a:t>
            </a:r>
          </a:p>
          <a:p>
            <a:r>
              <a:rPr lang="fr-FR" sz="4000" dirty="0">
                <a:solidFill>
                  <a:schemeClr val="tx1"/>
                </a:solidFill>
              </a:rPr>
              <a:t>20 - 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30 - _______</a:t>
            </a:r>
          </a:p>
        </p:txBody>
      </p:sp>
      <p:sp>
        <p:nvSpPr>
          <p:cNvPr id="180228" name="Rectangle 4"/>
          <p:cNvSpPr>
            <a:spLocks noChangeArrowheads="1"/>
          </p:cNvSpPr>
          <p:nvPr/>
        </p:nvSpPr>
        <p:spPr bwMode="auto">
          <a:xfrm>
            <a:off x="4876800" y="2133600"/>
            <a:ext cx="3581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40 -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50 -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4000" dirty="0">
                <a:latin typeface="+mn-lt"/>
              </a:rPr>
              <a:t>60 - _______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fr-FR" sz="4000" dirty="0">
              <a:latin typeface="+mn-lt"/>
            </a:endParaRPr>
          </a:p>
        </p:txBody>
      </p:sp>
      <p:sp>
        <p:nvSpPr>
          <p:cNvPr id="180229" name="Rectangle 5"/>
          <p:cNvSpPr>
            <a:spLocks noChangeArrowheads="1"/>
          </p:cNvSpPr>
          <p:nvPr/>
        </p:nvSpPr>
        <p:spPr bwMode="auto">
          <a:xfrm>
            <a:off x="1581150" y="2819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vingt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0230" name="Rectangle 6"/>
          <p:cNvSpPr>
            <a:spLocks noChangeArrowheads="1"/>
          </p:cNvSpPr>
          <p:nvPr/>
        </p:nvSpPr>
        <p:spPr bwMode="auto">
          <a:xfrm>
            <a:off x="1676400" y="3581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trente</a:t>
            </a:r>
          </a:p>
        </p:txBody>
      </p:sp>
      <p:sp>
        <p:nvSpPr>
          <p:cNvPr id="180231" name="Rectangle 7"/>
          <p:cNvSpPr>
            <a:spLocks noChangeArrowheads="1"/>
          </p:cNvSpPr>
          <p:nvPr/>
        </p:nvSpPr>
        <p:spPr bwMode="auto">
          <a:xfrm>
            <a:off x="5505450" y="21336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quarante</a:t>
            </a:r>
          </a:p>
        </p:txBody>
      </p:sp>
      <p:sp>
        <p:nvSpPr>
          <p:cNvPr id="180232" name="Rectangle 8"/>
          <p:cNvSpPr>
            <a:spLocks noChangeArrowheads="1"/>
          </p:cNvSpPr>
          <p:nvPr/>
        </p:nvSpPr>
        <p:spPr bwMode="auto">
          <a:xfrm>
            <a:off x="5638800" y="2819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cinquante</a:t>
            </a:r>
          </a:p>
        </p:txBody>
      </p:sp>
      <p:sp>
        <p:nvSpPr>
          <p:cNvPr id="180233" name="Rectangle 9"/>
          <p:cNvSpPr>
            <a:spLocks noChangeArrowheads="1"/>
          </p:cNvSpPr>
          <p:nvPr/>
        </p:nvSpPr>
        <p:spPr bwMode="auto">
          <a:xfrm>
            <a:off x="5486400" y="3581400"/>
            <a:ext cx="358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soixante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0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0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0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0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02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0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0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02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0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02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0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022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47888"/>
            <a:ext cx="8229600" cy="4114800"/>
          </a:xfrm>
        </p:spPr>
        <p:txBody>
          <a:bodyPr/>
          <a:lstStyle/>
          <a:p>
            <a:r>
              <a:rPr lang="fr-FR" sz="4000">
                <a:solidFill>
                  <a:schemeClr val="tx1"/>
                </a:solidFill>
              </a:rPr>
              <a:t>70 – _______________________</a:t>
            </a:r>
          </a:p>
          <a:p>
            <a:r>
              <a:rPr lang="fr-FR" sz="4000">
                <a:solidFill>
                  <a:schemeClr val="tx1"/>
                </a:solidFill>
              </a:rPr>
              <a:t>80 – _______________________</a:t>
            </a:r>
          </a:p>
          <a:p>
            <a:r>
              <a:rPr lang="fr-FR" sz="4000">
                <a:solidFill>
                  <a:schemeClr val="tx1"/>
                </a:solidFill>
              </a:rPr>
              <a:t>90 – _______________________</a:t>
            </a:r>
          </a:p>
          <a:p>
            <a:r>
              <a:rPr lang="fr-FR" sz="4000">
                <a:solidFill>
                  <a:schemeClr val="tx1"/>
                </a:solidFill>
              </a:rPr>
              <a:t>100 – ______________________</a:t>
            </a: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2076450" y="2057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soixante-dix (60+10)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>
              <a:latin typeface="+mn-lt"/>
            </a:endParaRPr>
          </a:p>
        </p:txBody>
      </p:sp>
      <p:sp>
        <p:nvSpPr>
          <p:cNvPr id="181258" name="Rectangle 10"/>
          <p:cNvSpPr>
            <a:spLocks noChangeArrowheads="1"/>
          </p:cNvSpPr>
          <p:nvPr/>
        </p:nvSpPr>
        <p:spPr bwMode="auto">
          <a:xfrm>
            <a:off x="2076450" y="2819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quatre-vingt (4 x 20)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>
              <a:latin typeface="+mn-lt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2343150" y="35814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3600" dirty="0">
                <a:latin typeface="+mn-lt"/>
              </a:rPr>
              <a:t>quatre-vingt-dix (4 x 20 + 10)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3600" dirty="0">
              <a:latin typeface="+mn-lt"/>
            </a:endParaRPr>
          </a:p>
        </p:txBody>
      </p:sp>
      <p:sp>
        <p:nvSpPr>
          <p:cNvPr id="181260" name="Rectangle 12"/>
          <p:cNvSpPr>
            <a:spLocks noChangeArrowheads="1"/>
          </p:cNvSpPr>
          <p:nvPr/>
        </p:nvSpPr>
        <p:spPr bwMode="auto">
          <a:xfrm>
            <a:off x="2533650" y="4343400"/>
            <a:ext cx="205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>
                <a:latin typeface="+mn-lt"/>
              </a:rPr>
              <a:t>cent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12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47888"/>
            <a:ext cx="8229600" cy="4114800"/>
          </a:xfrm>
        </p:spPr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72 </a:t>
            </a:r>
            <a:r>
              <a:rPr lang="fr-FR" sz="4000" dirty="0">
                <a:solidFill>
                  <a:schemeClr val="tx1"/>
                </a:solidFill>
              </a:rPr>
              <a:t>– _______________________</a:t>
            </a:r>
          </a:p>
          <a:p>
            <a:r>
              <a:rPr lang="fr-FR" sz="4000" dirty="0" smtClean="0">
                <a:solidFill>
                  <a:schemeClr val="tx1"/>
                </a:solidFill>
              </a:rPr>
              <a:t>75 </a:t>
            </a:r>
            <a:r>
              <a:rPr lang="fr-FR" sz="4000" dirty="0">
                <a:solidFill>
                  <a:schemeClr val="tx1"/>
                </a:solidFill>
              </a:rPr>
              <a:t>– _______________________</a:t>
            </a:r>
          </a:p>
          <a:p>
            <a:r>
              <a:rPr lang="fr-FR" sz="4000" dirty="0" smtClean="0">
                <a:solidFill>
                  <a:schemeClr val="tx1"/>
                </a:solidFill>
              </a:rPr>
              <a:t>78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_______________________</a:t>
            </a:r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2076450" y="2057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>
                <a:latin typeface="+mn-lt"/>
              </a:rPr>
              <a:t>soixante</a:t>
            </a:r>
            <a:r>
              <a:rPr lang="fr-FR" sz="4000" dirty="0" smtClean="0">
                <a:latin typeface="+mn-lt"/>
              </a:rPr>
              <a:t>-douze </a:t>
            </a:r>
            <a:r>
              <a:rPr lang="fr-FR" sz="4000" dirty="0">
                <a:latin typeface="+mn-lt"/>
              </a:rPr>
              <a:t>(60+</a:t>
            </a:r>
            <a:r>
              <a:rPr lang="fr-FR" sz="4000" dirty="0" smtClean="0">
                <a:latin typeface="+mn-lt"/>
              </a:rPr>
              <a:t>12)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1258" name="Rectangle 10"/>
          <p:cNvSpPr>
            <a:spLocks noChangeArrowheads="1"/>
          </p:cNvSpPr>
          <p:nvPr/>
        </p:nvSpPr>
        <p:spPr bwMode="auto">
          <a:xfrm>
            <a:off x="2076450" y="2819400"/>
            <a:ext cx="6172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err="1">
                <a:latin typeface="+mn-lt"/>
              </a:rPr>
              <a:t>s</a:t>
            </a:r>
            <a:r>
              <a:rPr lang="fr-FR" sz="4000" dirty="0" err="1" smtClean="0">
                <a:latin typeface="+mn-lt"/>
              </a:rPr>
              <a:t>oixante</a:t>
            </a:r>
            <a:r>
              <a:rPr lang="fr-FR" sz="4000" err="1" smtClean="0">
                <a:latin typeface="+mn-lt"/>
              </a:rPr>
              <a:t>-</a:t>
            </a:r>
            <a:r>
              <a:rPr lang="fr-FR" sz="4000" smtClean="0">
                <a:latin typeface="+mn-lt"/>
              </a:rPr>
              <a:t>quinze</a:t>
            </a:r>
            <a:r>
              <a:rPr lang="fr-FR" sz="4000" dirty="0" smtClean="0">
                <a:latin typeface="+mn-lt"/>
              </a:rPr>
              <a:t>(60+15)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2895600" y="35814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r-FR" sz="4000" dirty="0">
                <a:latin typeface="+mn-lt"/>
              </a:rPr>
              <a:t>s</a:t>
            </a:r>
            <a:r>
              <a:rPr lang="fr-FR" sz="4000" dirty="0" smtClean="0">
                <a:latin typeface="+mn-lt"/>
              </a:rPr>
              <a:t>oixante- dix-huit(60 + 18)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202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47888"/>
            <a:ext cx="8229600" cy="4114800"/>
          </a:xfrm>
        </p:spPr>
        <p:txBody>
          <a:bodyPr/>
          <a:lstStyle/>
          <a:p>
            <a:r>
              <a:rPr lang="fr-FR" sz="4000" dirty="0">
                <a:solidFill>
                  <a:schemeClr val="tx1"/>
                </a:solidFill>
              </a:rPr>
              <a:t>8</a:t>
            </a:r>
            <a:r>
              <a:rPr lang="fr-FR" sz="4000" dirty="0" smtClean="0">
                <a:solidFill>
                  <a:schemeClr val="tx1"/>
                </a:solidFill>
              </a:rPr>
              <a:t>2 </a:t>
            </a:r>
            <a:r>
              <a:rPr lang="fr-FR" sz="4000" dirty="0">
                <a:solidFill>
                  <a:schemeClr val="tx1"/>
                </a:solidFill>
              </a:rPr>
              <a:t>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8</a:t>
            </a:r>
            <a:r>
              <a:rPr lang="fr-FR" sz="4000" dirty="0" smtClean="0">
                <a:solidFill>
                  <a:schemeClr val="tx1"/>
                </a:solidFill>
              </a:rPr>
              <a:t>5 </a:t>
            </a:r>
            <a:r>
              <a:rPr lang="fr-FR" sz="4000" dirty="0">
                <a:solidFill>
                  <a:schemeClr val="tx1"/>
                </a:solidFill>
              </a:rPr>
              <a:t>– _______________________</a:t>
            </a:r>
          </a:p>
          <a:p>
            <a:r>
              <a:rPr lang="fr-FR" sz="4000" dirty="0">
                <a:solidFill>
                  <a:schemeClr val="tx1"/>
                </a:solidFill>
              </a:rPr>
              <a:t>8</a:t>
            </a:r>
            <a:r>
              <a:rPr lang="fr-FR" sz="4000" dirty="0" smtClean="0">
                <a:solidFill>
                  <a:schemeClr val="tx1"/>
                </a:solidFill>
              </a:rPr>
              <a:t>8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_______________________</a:t>
            </a:r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2076450" y="2057400"/>
            <a:ext cx="6838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Quatre-vingt-deux(4x20 + 2)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1258" name="Rectangle 10"/>
          <p:cNvSpPr>
            <a:spLocks noChangeArrowheads="1"/>
          </p:cNvSpPr>
          <p:nvPr/>
        </p:nvSpPr>
        <p:spPr bwMode="auto">
          <a:xfrm>
            <a:off x="2590800" y="28956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Quatre-vingt-cinq(4x20+5)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2819400" y="36576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Quatre-vingt-huit(4x20+8)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383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Les chiffres:</a:t>
            </a: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2147888"/>
            <a:ext cx="8229600" cy="4114800"/>
          </a:xfrm>
        </p:spPr>
        <p:txBody>
          <a:bodyPr/>
          <a:lstStyle/>
          <a:p>
            <a:r>
              <a:rPr lang="fr-FR" sz="4000" dirty="0" smtClean="0">
                <a:solidFill>
                  <a:schemeClr val="tx1"/>
                </a:solidFill>
              </a:rPr>
              <a:t>92 </a:t>
            </a:r>
            <a:r>
              <a:rPr lang="fr-FR" sz="4000" dirty="0">
                <a:solidFill>
                  <a:schemeClr val="tx1"/>
                </a:solidFill>
              </a:rPr>
              <a:t>– _______________________</a:t>
            </a:r>
          </a:p>
          <a:p>
            <a:r>
              <a:rPr lang="fr-FR" sz="4000" dirty="0" smtClean="0">
                <a:solidFill>
                  <a:schemeClr val="tx1"/>
                </a:solidFill>
              </a:rPr>
              <a:t>95 </a:t>
            </a:r>
            <a:r>
              <a:rPr lang="fr-FR" sz="4000" dirty="0">
                <a:solidFill>
                  <a:schemeClr val="tx1"/>
                </a:solidFill>
              </a:rPr>
              <a:t>– _______________________</a:t>
            </a:r>
          </a:p>
          <a:p>
            <a:r>
              <a:rPr lang="fr-FR" sz="4000" dirty="0" smtClean="0">
                <a:solidFill>
                  <a:schemeClr val="tx1"/>
                </a:solidFill>
              </a:rPr>
              <a:t>98 </a:t>
            </a:r>
            <a:r>
              <a:rPr lang="fr-FR" sz="4000" dirty="0">
                <a:solidFill>
                  <a:schemeClr val="tx1"/>
                </a:solidFill>
              </a:rPr>
              <a:t>– </a:t>
            </a:r>
            <a:r>
              <a:rPr lang="fr-FR" sz="4000" dirty="0" smtClean="0">
                <a:solidFill>
                  <a:schemeClr val="tx1"/>
                </a:solidFill>
              </a:rPr>
              <a:t>_______________________</a:t>
            </a:r>
            <a:endParaRPr lang="fr-FR" sz="4000" dirty="0">
              <a:solidFill>
                <a:schemeClr val="tx1"/>
              </a:solidFill>
            </a:endParaRPr>
          </a:p>
        </p:txBody>
      </p:sp>
      <p:sp>
        <p:nvSpPr>
          <p:cNvPr id="181253" name="Rectangle 5"/>
          <p:cNvSpPr>
            <a:spLocks noChangeArrowheads="1"/>
          </p:cNvSpPr>
          <p:nvPr/>
        </p:nvSpPr>
        <p:spPr bwMode="auto">
          <a:xfrm>
            <a:off x="2305050" y="1981200"/>
            <a:ext cx="6838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Quatre-vingt-douze(4x20 + 12)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1258" name="Rectangle 10"/>
          <p:cNvSpPr>
            <a:spLocks noChangeArrowheads="1"/>
          </p:cNvSpPr>
          <p:nvPr/>
        </p:nvSpPr>
        <p:spPr bwMode="auto">
          <a:xfrm>
            <a:off x="2590800" y="2895600"/>
            <a:ext cx="6705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Quatre-vingt-quinze(4x20+15)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4000" dirty="0">
              <a:latin typeface="+mn-lt"/>
            </a:endParaRPr>
          </a:p>
        </p:txBody>
      </p:sp>
      <p:sp>
        <p:nvSpPr>
          <p:cNvPr id="181259" name="Rectangle 11"/>
          <p:cNvSpPr>
            <a:spLocks noChangeArrowheads="1"/>
          </p:cNvSpPr>
          <p:nvPr/>
        </p:nvSpPr>
        <p:spPr bwMode="auto">
          <a:xfrm>
            <a:off x="2667000" y="3657600"/>
            <a:ext cx="7086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fr-FR" sz="4000" dirty="0" smtClean="0">
                <a:latin typeface="+mn-lt"/>
              </a:rPr>
              <a:t>Quatre-vingt-dix-huit(4x20+18)</a:t>
            </a:r>
            <a:endParaRPr lang="fr-FR" sz="400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Tx/>
              <a:buBlip>
                <a:blip r:embed="rId2"/>
              </a:buBlip>
            </a:pPr>
            <a:endParaRPr lang="fr-FR" sz="3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48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1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1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theme/theme1.xml><?xml version="1.0" encoding="utf-8"?>
<a:theme xmlns:a="http://schemas.openxmlformats.org/drawingml/2006/main" name="TP030001159">
  <a:themeElements>
    <a:clrScheme name="Rustic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Rustic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ustic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ustic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ustic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TP030001159</Template>
  <TotalTime>216</TotalTime>
  <Words>440</Words>
  <Application>Microsoft Office PowerPoint</Application>
  <PresentationFormat>On-screen Show (4:3)</PresentationFormat>
  <Paragraphs>156</Paragraphs>
  <Slides>26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TP030001159</vt:lpstr>
      <vt:lpstr>C’est à toi! 2</vt:lpstr>
      <vt:lpstr>Quelle date?</vt:lpstr>
      <vt:lpstr>Les chiffres:</vt:lpstr>
      <vt:lpstr>Les chiffres:</vt:lpstr>
      <vt:lpstr>Les chiffres:</vt:lpstr>
      <vt:lpstr>Les chiffres:</vt:lpstr>
      <vt:lpstr>Les chiffres:</vt:lpstr>
      <vt:lpstr>Les chiffres:</vt:lpstr>
      <vt:lpstr>Les chiffres:</vt:lpstr>
      <vt:lpstr>Directions</vt:lpstr>
      <vt:lpstr>Directions</vt:lpstr>
      <vt:lpstr>Directions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#10</vt:lpstr>
      <vt:lpstr>Activités 2 </vt:lpstr>
      <vt:lpstr>Activités 3 </vt:lpstr>
      <vt:lpstr>Activités 3 </vt:lpstr>
    </vt:vector>
  </TitlesOfParts>
  <Company>none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creator>EAS</dc:creator>
  <cp:lastModifiedBy>Windows User</cp:lastModifiedBy>
  <cp:revision>39</cp:revision>
  <dcterms:created xsi:type="dcterms:W3CDTF">2011-08-09T23:00:23Z</dcterms:created>
  <dcterms:modified xsi:type="dcterms:W3CDTF">2014-09-04T12:18:47Z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